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39"/>
  </p:notesMasterIdLst>
  <p:sldIdLst>
    <p:sldId id="256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288" r:id="rId11"/>
    <p:sldId id="304" r:id="rId12"/>
    <p:sldId id="302" r:id="rId13"/>
    <p:sldId id="303" r:id="rId14"/>
    <p:sldId id="289" r:id="rId15"/>
    <p:sldId id="305" r:id="rId16"/>
    <p:sldId id="306" r:id="rId17"/>
    <p:sldId id="290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291" r:id="rId27"/>
    <p:sldId id="316" r:id="rId28"/>
    <p:sldId id="321" r:id="rId29"/>
    <p:sldId id="315" r:id="rId30"/>
    <p:sldId id="320" r:id="rId31"/>
    <p:sldId id="322" r:id="rId32"/>
    <p:sldId id="317" r:id="rId33"/>
    <p:sldId id="318" r:id="rId34"/>
    <p:sldId id="319" r:id="rId35"/>
    <p:sldId id="292" r:id="rId36"/>
    <p:sldId id="293" r:id="rId37"/>
    <p:sldId id="287" r:id="rId38"/>
  </p:sldIdLst>
  <p:sldSz cx="18288000" cy="10287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Poppins" panose="00000500000000000000" pitchFamily="2" charset="0"/>
      <p:regular r:id="rId44"/>
      <p:bold r:id="rId45"/>
      <p:italic r:id="rId46"/>
      <p:boldItalic r:id="rId47"/>
    </p:embeddedFont>
    <p:embeddedFont>
      <p:font typeface="Poppins Medium" panose="00000600000000000000" pitchFamily="2" charset="0"/>
      <p:regular r:id="rId48"/>
      <p:bold r:id="rId49"/>
      <p:italic r:id="rId50"/>
      <p:boldItalic r:id="rId51"/>
    </p:embeddedFont>
    <p:embeddedFont>
      <p:font typeface="Work Sans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90">
          <p15:clr>
            <a:srgbClr val="9AA0A6"/>
          </p15:clr>
        </p15:guide>
        <p15:guide id="2" orient="horz" pos="1257">
          <p15:clr>
            <a:srgbClr val="9AA0A6"/>
          </p15:clr>
        </p15:guide>
        <p15:guide id="3" orient="horz" pos="165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54" y="72"/>
      </p:cViewPr>
      <p:guideLst>
        <p:guide pos="990"/>
        <p:guide orient="horz" pos="1257"/>
        <p:guide orient="horz" pos="16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cc2597a091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g1cc2597a091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cc2597a091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g1cc2597a091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9156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cc2597a091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g1cc2597a091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76893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cc2597a091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g1cc2597a091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2524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cc2597a091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g1cc2597a091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3923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cc2597a091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g1cc2597a091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9976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cc2597a091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g1cc2597a091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9186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cc2597a091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3" name="Google Shape;413;g1cc2597a091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0325" y="20325"/>
            <a:ext cx="18288000" cy="10266600"/>
          </a:xfrm>
          <a:prstGeom prst="rect">
            <a:avLst/>
          </a:prstGeom>
          <a:solidFill>
            <a:srgbClr val="1B20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2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3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4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20325" y="20325"/>
            <a:ext cx="18288000" cy="10266600"/>
          </a:xfrm>
          <a:prstGeom prst="rect">
            <a:avLst/>
          </a:prstGeom>
          <a:solidFill>
            <a:srgbClr val="1B20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 r="32917" b="23948"/>
          <a:stretch/>
        </p:blipFill>
        <p:spPr>
          <a:xfrm>
            <a:off x="5087225" y="603600"/>
            <a:ext cx="13200774" cy="92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/>
          <p:nvPr/>
        </p:nvSpPr>
        <p:spPr>
          <a:xfrm rot="5400000">
            <a:off x="8937650" y="911000"/>
            <a:ext cx="438300" cy="18313500"/>
          </a:xfrm>
          <a:prstGeom prst="rect">
            <a:avLst/>
          </a:prstGeom>
          <a:solidFill>
            <a:srgbClr val="2D35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802850" y="9885200"/>
            <a:ext cx="268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PW  SKILLS</a:t>
            </a:r>
            <a:endParaRPr sz="20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 rot="5400000">
            <a:off x="2308951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4732351" y="2171689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5"/>
          <p:cNvPicPr preferRelativeResize="0"/>
          <p:nvPr/>
        </p:nvPicPr>
        <p:blipFill rotWithShape="1">
          <a:blip r:embed="rId3">
            <a:alphaModFix/>
          </a:blip>
          <a:srcRect l="14475" t="37792" r="15964" b="38460"/>
          <a:stretch/>
        </p:blipFill>
        <p:spPr>
          <a:xfrm>
            <a:off x="1525700" y="1572200"/>
            <a:ext cx="3327124" cy="113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1525700" y="4430277"/>
            <a:ext cx="9838238" cy="2963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8000" b="1" dirty="0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What Is Big Data?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700" b="1" dirty="0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5"/>
          <p:cNvPicPr preferRelativeResize="0"/>
          <p:nvPr/>
        </p:nvPicPr>
        <p:blipFill rotWithShape="1">
          <a:blip r:embed="rId3">
            <a:alphaModFix/>
          </a:blip>
          <a:srcRect l="14475" t="37792" r="15964" b="38460"/>
          <a:stretch/>
        </p:blipFill>
        <p:spPr>
          <a:xfrm>
            <a:off x="1525700" y="1572200"/>
            <a:ext cx="3327124" cy="113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1525700" y="3688501"/>
            <a:ext cx="9838238" cy="290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700" b="1" dirty="0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Big Data Application</a:t>
            </a:r>
            <a:endParaRPr sz="7700" b="1" dirty="0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497799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NS Big Data Analysis Framework Overview. | Download Scientific Diagram">
            <a:extLst>
              <a:ext uri="{FF2B5EF4-FFF2-40B4-BE49-F238E27FC236}">
                <a16:creationId xmlns:a16="http://schemas.microsoft.com/office/drawing/2014/main" id="{8AE22C9F-18EC-91C1-D0D8-7CC07F437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7" y="707048"/>
            <a:ext cx="14153295" cy="855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774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6DC0DE-ECF8-7F80-9FF8-E7FD2ECDEEF5}"/>
              </a:ext>
            </a:extLst>
          </p:cNvPr>
          <p:cNvSpPr txBox="1"/>
          <p:nvPr/>
        </p:nvSpPr>
        <p:spPr>
          <a:xfrm>
            <a:off x="457201" y="1514355"/>
            <a:ext cx="17073562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FFFF00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Business Intelligence and Analytics</a:t>
            </a:r>
            <a:r>
              <a:rPr lang="en-US" sz="2400" b="0" i="0" dirty="0">
                <a:solidFill>
                  <a:srgbClr val="FFFF00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 Big data is used to analyze historical and real-time data to identify trends, patterns, and correlations, helping organizations make informed decisions, optimize operations, and develop data-driven strategies.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l"/>
            <a:endParaRPr lang="en-US" sz="2400" b="0" i="0" dirty="0">
              <a:solidFill>
                <a:schemeClr val="bg1"/>
              </a:solidFill>
              <a:effectLst/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l"/>
            <a:r>
              <a:rPr lang="en-US" sz="2400" b="1" i="0" dirty="0">
                <a:solidFill>
                  <a:srgbClr val="FFFF00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Customer Insights</a:t>
            </a:r>
            <a:r>
              <a:rPr lang="en-US" sz="2400" b="0" i="0" dirty="0">
                <a:solidFill>
                  <a:srgbClr val="FFFF00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 Analyzing vast amounts of customer data, including social media interactions, purchase history, and demographic information, helps businesses understand customer behavior and preferences, enabling targeted marketing and improved customer experiences.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l"/>
            <a:endParaRPr lang="en-US" sz="2400" b="0" i="0" dirty="0">
              <a:solidFill>
                <a:schemeClr val="bg1"/>
              </a:solidFill>
              <a:effectLst/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l"/>
            <a:r>
              <a:rPr lang="en-US" sz="2400" b="1" i="0" dirty="0">
                <a:solidFill>
                  <a:srgbClr val="FFFF00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Fraud Detection and Security</a:t>
            </a:r>
            <a:r>
              <a:rPr lang="en-US" sz="2400" b="0" i="0" dirty="0">
                <a:solidFill>
                  <a:srgbClr val="FFFF00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 Big data analytics can be employed to detect fraudulent activities and enhance cybersecurity by identifying anomalies and patterns indicative of cyber threats.</a:t>
            </a:r>
          </a:p>
        </p:txBody>
      </p:sp>
    </p:spTree>
    <p:extLst>
      <p:ext uri="{BB962C8B-B14F-4D97-AF65-F5344CB8AC3E}">
        <p14:creationId xmlns:p14="http://schemas.microsoft.com/office/powerpoint/2010/main" val="4094660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6DC0DE-ECF8-7F80-9FF8-E7FD2ECDEEF5}"/>
              </a:ext>
            </a:extLst>
          </p:cNvPr>
          <p:cNvSpPr txBox="1"/>
          <p:nvPr/>
        </p:nvSpPr>
        <p:spPr>
          <a:xfrm>
            <a:off x="485776" y="1300043"/>
            <a:ext cx="1707356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b="1" i="0" dirty="0">
              <a:solidFill>
                <a:schemeClr val="bg1"/>
              </a:solidFill>
              <a:effectLst/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l"/>
            <a:r>
              <a:rPr lang="en-US" sz="2400" b="1" i="0" dirty="0">
                <a:solidFill>
                  <a:srgbClr val="FFFF00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Healthcare Analytics: </a:t>
            </a:r>
          </a:p>
          <a:p>
            <a:pPr algn="l"/>
            <a:endParaRPr lang="en-US" sz="2400" b="1" i="0" dirty="0">
              <a:solidFill>
                <a:schemeClr val="bg1"/>
              </a:solidFill>
              <a:effectLst/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l"/>
            <a:r>
              <a:rPr lang="en-US" sz="2400" i="0" dirty="0">
                <a:solidFill>
                  <a:schemeClr val="bg1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Analyzing electronic health records, medical imaging data, and genomic information can lead to improved patient care, disease prediction, and drug discovery.</a:t>
            </a:r>
          </a:p>
          <a:p>
            <a:pPr algn="l"/>
            <a:endParaRPr lang="en-US" sz="2400" b="1" i="0" dirty="0">
              <a:solidFill>
                <a:schemeClr val="bg1"/>
              </a:solidFill>
              <a:effectLst/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l"/>
            <a:r>
              <a:rPr lang="en-US" sz="2400" b="1" i="0" dirty="0">
                <a:solidFill>
                  <a:srgbClr val="FFFF00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Predictive Maintenance: 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l"/>
            <a:r>
              <a:rPr lang="en-US" sz="2400" i="0" dirty="0">
                <a:solidFill>
                  <a:schemeClr val="bg1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In industries like manufacturing and aviation, big data is used to predict equipment failures and optimize maintenance schedules, reducing downtime and costs.</a:t>
            </a:r>
          </a:p>
          <a:p>
            <a:pPr algn="l"/>
            <a:endParaRPr lang="en-US" sz="2400" b="1" i="0" dirty="0">
              <a:solidFill>
                <a:schemeClr val="bg1"/>
              </a:solidFill>
              <a:effectLst/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l"/>
            <a:r>
              <a:rPr lang="en-US" sz="2400" b="1" i="0" dirty="0">
                <a:solidFill>
                  <a:srgbClr val="FFFF00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Supply Chain Optimization: </a:t>
            </a:r>
          </a:p>
          <a:p>
            <a:pPr algn="l"/>
            <a:endParaRPr lang="en-US" sz="2400" b="1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l"/>
            <a:r>
              <a:rPr lang="en-US" sz="2400" i="0" dirty="0">
                <a:solidFill>
                  <a:schemeClr val="bg1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Big data helps in tracking products throughout the supply chain, optimizing inventory levels, and improving logistics and distribution efficiency.</a:t>
            </a:r>
          </a:p>
        </p:txBody>
      </p:sp>
    </p:spTree>
    <p:extLst>
      <p:ext uri="{BB962C8B-B14F-4D97-AF65-F5344CB8AC3E}">
        <p14:creationId xmlns:p14="http://schemas.microsoft.com/office/powerpoint/2010/main" val="715116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5"/>
          <p:cNvPicPr preferRelativeResize="0"/>
          <p:nvPr/>
        </p:nvPicPr>
        <p:blipFill rotWithShape="1">
          <a:blip r:embed="rId3">
            <a:alphaModFix/>
          </a:blip>
          <a:srcRect l="14475" t="37792" r="15964" b="38460"/>
          <a:stretch/>
        </p:blipFill>
        <p:spPr>
          <a:xfrm>
            <a:off x="1525700" y="1572200"/>
            <a:ext cx="3327124" cy="113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1525700" y="3688501"/>
            <a:ext cx="9838238" cy="154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700" b="1" dirty="0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Big Data Pipeline</a:t>
            </a:r>
            <a:endParaRPr sz="7700" b="1" dirty="0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061405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8163E-6445-C5BA-FF59-89F434882C99}"/>
              </a:ext>
            </a:extLst>
          </p:cNvPr>
          <p:cNvSpPr txBox="1"/>
          <p:nvPr/>
        </p:nvSpPr>
        <p:spPr>
          <a:xfrm>
            <a:off x="457201" y="694521"/>
            <a:ext cx="170164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A big data pipeline is a series of processes and tools designed to collect, process, and manage large volumes of data from various sources, transform it into a usable format, and load it into a data storage or analytics system. </a:t>
            </a:r>
          </a:p>
          <a:p>
            <a:endParaRPr lang="en-US" sz="24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en-US" sz="2400" b="0" i="0" dirty="0">
                <a:solidFill>
                  <a:schemeClr val="bg1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The goal of a big data pipeline is to enable organizations to efficiently and effectively work with massive datasets for analysis, reporting, and decision-making. </a:t>
            </a:r>
            <a:endParaRPr lang="en-IN" sz="24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10246" name="Picture 6" descr="Data Warehouse Architecture ( ">
            <a:extLst>
              <a:ext uri="{FF2B5EF4-FFF2-40B4-BE49-F238E27FC236}">
                <a16:creationId xmlns:a16="http://schemas.microsoft.com/office/drawing/2014/main" id="{8C8E2B80-1767-A396-C2F4-D52284767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912" y="6462710"/>
            <a:ext cx="436245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Data Warehouses. The term Data Warehouse was first… | by Cory Maklin |  Medium">
            <a:extLst>
              <a:ext uri="{FF2B5EF4-FFF2-40B4-BE49-F238E27FC236}">
                <a16:creationId xmlns:a16="http://schemas.microsoft.com/office/drawing/2014/main" id="{6765024C-BEFA-925F-6536-6CEF25222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989" y="3529013"/>
            <a:ext cx="4362373" cy="293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AWS serverless data analytics pipeline reference architecture | AWS Big Data  Blog">
            <a:extLst>
              <a:ext uri="{FF2B5EF4-FFF2-40B4-BE49-F238E27FC236}">
                <a16:creationId xmlns:a16="http://schemas.microsoft.com/office/drawing/2014/main" id="{9D0E10C7-D78F-9BDB-6033-2D12A01D1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3529013"/>
            <a:ext cx="8277225" cy="612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536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he best practice of big data architecture in a health care organization |  Download Scientific Diagram">
            <a:extLst>
              <a:ext uri="{FF2B5EF4-FFF2-40B4-BE49-F238E27FC236}">
                <a16:creationId xmlns:a16="http://schemas.microsoft.com/office/drawing/2014/main" id="{D8F18F67-D53F-B33A-19F8-8DE4F66EB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2" y="381604"/>
            <a:ext cx="13287375" cy="92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754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5"/>
          <p:cNvPicPr preferRelativeResize="0"/>
          <p:nvPr/>
        </p:nvPicPr>
        <p:blipFill rotWithShape="1">
          <a:blip r:embed="rId3">
            <a:alphaModFix/>
          </a:blip>
          <a:srcRect l="14475" t="37792" r="15964" b="38460"/>
          <a:stretch/>
        </p:blipFill>
        <p:spPr>
          <a:xfrm>
            <a:off x="1525700" y="1572200"/>
            <a:ext cx="3327124" cy="113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1525700" y="3688501"/>
            <a:ext cx="9838238" cy="290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700" b="1" dirty="0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Hadoop Introduction</a:t>
            </a:r>
            <a:endParaRPr sz="7700" b="1" dirty="0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851555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0F7C05A4-5CCC-D031-8190-F56998200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44" y="528639"/>
            <a:ext cx="16174912" cy="872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901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2A5F82D9-5472-BDA8-2129-98EC156EF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06" y="285751"/>
            <a:ext cx="14455588" cy="921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595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F9CAB73-B696-4EED-0FB4-886A6E13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780348"/>
            <a:ext cx="15773400" cy="832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16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B136DB61-196D-9D37-1EFF-B499E3CE5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1" y="614364"/>
            <a:ext cx="17182031" cy="84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033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E0A966A7-B5A4-C54B-CF64-D289F2EB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45" y="600075"/>
            <a:ext cx="17385310" cy="880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116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96E4914B-FBCE-6D5E-14EF-5BE6C644A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62" y="714377"/>
            <a:ext cx="16725876" cy="85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176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DC81AC0E-469A-C47F-8262-C76FF3545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2" y="564915"/>
            <a:ext cx="15716249" cy="886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07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ow to Set Rack Topology in Hadoop Cluster using Apache Ambari">
            <a:extLst>
              <a:ext uri="{FF2B5EF4-FFF2-40B4-BE49-F238E27FC236}">
                <a16:creationId xmlns:a16="http://schemas.microsoft.com/office/drawing/2014/main" id="{BAB86C36-ACA8-293B-95FC-830366464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144976"/>
            <a:ext cx="8905875" cy="677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Ariel Day 4: Assembling the First Rack">
            <a:extLst>
              <a:ext uri="{FF2B5EF4-FFF2-40B4-BE49-F238E27FC236}">
                <a16:creationId xmlns:a16="http://schemas.microsoft.com/office/drawing/2014/main" id="{22BFA6B9-F4B0-540A-FCD4-7FEC9B4FA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025" y="438149"/>
            <a:ext cx="4343401" cy="579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The Endless Pursuit Of Scale At LinkedIn - The Next Platform">
            <a:extLst>
              <a:ext uri="{FF2B5EF4-FFF2-40B4-BE49-F238E27FC236}">
                <a16:creationId xmlns:a16="http://schemas.microsoft.com/office/drawing/2014/main" id="{433224CD-50DE-202D-2373-6A59BF4A8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63" y="6501732"/>
            <a:ext cx="5505450" cy="290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947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A7EFD0A8-D8CB-CC9A-F084-58F80DFCE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2" y="720854"/>
            <a:ext cx="17308296" cy="884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051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5"/>
          <p:cNvPicPr preferRelativeResize="0"/>
          <p:nvPr/>
        </p:nvPicPr>
        <p:blipFill rotWithShape="1">
          <a:blip r:embed="rId3">
            <a:alphaModFix/>
          </a:blip>
          <a:srcRect l="14475" t="37792" r="15964" b="38460"/>
          <a:stretch/>
        </p:blipFill>
        <p:spPr>
          <a:xfrm>
            <a:off x="1525700" y="1572200"/>
            <a:ext cx="3327124" cy="113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1525700" y="3688501"/>
            <a:ext cx="9838238" cy="290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700" b="1" dirty="0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Hadoop Architecture</a:t>
            </a:r>
            <a:endParaRPr sz="7700" b="1" dirty="0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601755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adoop Ecosystem">
            <a:extLst>
              <a:ext uri="{FF2B5EF4-FFF2-40B4-BE49-F238E27FC236}">
                <a16:creationId xmlns:a16="http://schemas.microsoft.com/office/drawing/2014/main" id="{0B33D0F4-8E20-956E-2F87-C56E1FE4E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68" y="393177"/>
            <a:ext cx="11930063" cy="918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505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What Hadoop is and why it is important - Apache Hadoop 3 Quick Start Guide  [Book]">
            <a:extLst>
              <a:ext uri="{FF2B5EF4-FFF2-40B4-BE49-F238E27FC236}">
                <a16:creationId xmlns:a16="http://schemas.microsoft.com/office/drawing/2014/main" id="{2EC43349-6023-16BF-8D17-EB2D0D17D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1285673"/>
            <a:ext cx="11087099" cy="719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989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Apache Hadoop 3.3.6 – HDFS Architecture">
            <a:extLst>
              <a:ext uri="{FF2B5EF4-FFF2-40B4-BE49-F238E27FC236}">
                <a16:creationId xmlns:a16="http://schemas.microsoft.com/office/drawing/2014/main" id="{329AA197-03C5-072F-D907-2DE418924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862" y="942974"/>
            <a:ext cx="8324850" cy="560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F1B44ECD-0F37-300C-F42D-41C15554A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1" y="942973"/>
            <a:ext cx="9238351" cy="560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138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haracteristics of big data or 5V. | Download Scientific Diagram">
            <a:extLst>
              <a:ext uri="{FF2B5EF4-FFF2-40B4-BE49-F238E27FC236}">
                <a16:creationId xmlns:a16="http://schemas.microsoft.com/office/drawing/2014/main" id="{3E8B0CE6-C7B7-B944-C67D-EE10CF62D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1724025"/>
            <a:ext cx="8096250" cy="589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159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DFS DataNodes">
            <a:extLst>
              <a:ext uri="{FF2B5EF4-FFF2-40B4-BE49-F238E27FC236}">
                <a16:creationId xmlns:a16="http://schemas.microsoft.com/office/drawing/2014/main" id="{06B37CF6-F76D-B114-0C56-92C9D1634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1069193"/>
            <a:ext cx="9329738" cy="789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Understanding NameNode – HADOOP ECOSYSTEM">
            <a:extLst>
              <a:ext uri="{FF2B5EF4-FFF2-40B4-BE49-F238E27FC236}">
                <a16:creationId xmlns:a16="http://schemas.microsoft.com/office/drawing/2014/main" id="{631C2B5A-0CB2-F865-2B05-B26112635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881" y="1069193"/>
            <a:ext cx="8226825" cy="789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717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992DC8E-5D6B-74F6-D37B-0611B08B9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7" y="2138363"/>
            <a:ext cx="9460516" cy="574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27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94DDA76B-83CD-AA74-474B-32F0038E5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1" y="675108"/>
            <a:ext cx="15016161" cy="855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339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CFA9708F-1DF2-BFC1-59E6-2EB66E65E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129" y="771525"/>
            <a:ext cx="15483741" cy="847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919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9452E056-1740-DB88-9A94-A68D938F9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668" y="471487"/>
            <a:ext cx="14850664" cy="906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411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5"/>
          <p:cNvPicPr preferRelativeResize="0"/>
          <p:nvPr/>
        </p:nvPicPr>
        <p:blipFill rotWithShape="1">
          <a:blip r:embed="rId3">
            <a:alphaModFix/>
          </a:blip>
          <a:srcRect l="14475" t="37792" r="15964" b="38460"/>
          <a:stretch/>
        </p:blipFill>
        <p:spPr>
          <a:xfrm>
            <a:off x="1525700" y="1572200"/>
            <a:ext cx="3327124" cy="113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1525700" y="3688501"/>
            <a:ext cx="9838238" cy="290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700" b="1" dirty="0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Hadoop Setup And Installation</a:t>
            </a:r>
            <a:endParaRPr sz="7700" b="1" dirty="0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920329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5"/>
          <p:cNvPicPr preferRelativeResize="0"/>
          <p:nvPr/>
        </p:nvPicPr>
        <p:blipFill rotWithShape="1">
          <a:blip r:embed="rId3">
            <a:alphaModFix/>
          </a:blip>
          <a:srcRect l="14475" t="37792" r="15964" b="38460"/>
          <a:stretch/>
        </p:blipFill>
        <p:spPr>
          <a:xfrm>
            <a:off x="1525700" y="1572200"/>
            <a:ext cx="3327124" cy="113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1525700" y="3688501"/>
            <a:ext cx="9838238" cy="290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700" b="1" dirty="0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Hadoop Commands</a:t>
            </a:r>
            <a:endParaRPr sz="7700" b="1" dirty="0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514362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/>
          <p:nvPr/>
        </p:nvSpPr>
        <p:spPr>
          <a:xfrm>
            <a:off x="3826975" y="4184300"/>
            <a:ext cx="104148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lang="en" sz="13400" b="1" i="0" u="none" strike="noStrike" cap="none">
                <a:solidFill>
                  <a:srgbClr val="AA81E9"/>
                </a:solidFill>
                <a:latin typeface="Work Sans"/>
                <a:ea typeface="Work Sans"/>
                <a:cs typeface="Work Sans"/>
                <a:sym typeface="Work Sans"/>
              </a:rPr>
              <a:t>THANK YOU</a:t>
            </a:r>
            <a:endParaRPr sz="13400" b="1" i="0" u="none" strike="noStrike" cap="none">
              <a:solidFill>
                <a:srgbClr val="AA81E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6" name="Google Shape;416;p56"/>
          <p:cNvSpPr/>
          <p:nvPr/>
        </p:nvSpPr>
        <p:spPr>
          <a:xfrm rot="5400000">
            <a:off x="2679031" y="4897711"/>
            <a:ext cx="1475400" cy="820500"/>
          </a:xfrm>
          <a:prstGeom prst="triangle">
            <a:avLst>
              <a:gd name="adj" fmla="val 49916"/>
            </a:avLst>
          </a:prstGeom>
          <a:solidFill>
            <a:srgbClr val="2D35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6"/>
          <p:cNvSpPr/>
          <p:nvPr/>
        </p:nvSpPr>
        <p:spPr>
          <a:xfrm rot="-5400000" flipH="1">
            <a:off x="13914331" y="4897711"/>
            <a:ext cx="1475400" cy="820500"/>
          </a:xfrm>
          <a:prstGeom prst="triangle">
            <a:avLst>
              <a:gd name="adj" fmla="val 49916"/>
            </a:avLst>
          </a:prstGeom>
          <a:solidFill>
            <a:srgbClr val="2D35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56"/>
          <p:cNvPicPr preferRelativeResize="0"/>
          <p:nvPr/>
        </p:nvPicPr>
        <p:blipFill rotWithShape="1">
          <a:blip r:embed="rId3">
            <a:alphaModFix/>
          </a:blip>
          <a:srcRect l="14475" t="37792" r="15964" b="38460"/>
          <a:stretch/>
        </p:blipFill>
        <p:spPr>
          <a:xfrm>
            <a:off x="7419500" y="3071850"/>
            <a:ext cx="2944000" cy="1004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53 Important Statistics About How Much Data Is Created Every Day -  Financesonline.com">
            <a:extLst>
              <a:ext uri="{FF2B5EF4-FFF2-40B4-BE49-F238E27FC236}">
                <a16:creationId xmlns:a16="http://schemas.microsoft.com/office/drawing/2014/main" id="{EEC00BF3-E8CA-BAD5-2327-527B3280D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512" y="714373"/>
            <a:ext cx="8858249" cy="885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30+ Big Data Statistics (2023) - Amount of Data Generated in The World">
            <a:extLst>
              <a:ext uri="{FF2B5EF4-FFF2-40B4-BE49-F238E27FC236}">
                <a16:creationId xmlns:a16="http://schemas.microsoft.com/office/drawing/2014/main" id="{44516F93-1A73-5D81-2D89-897BAABD6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6" y="785811"/>
            <a:ext cx="6238875" cy="871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BAE88E-7A42-A9C9-3398-706819F6A475}"/>
              </a:ext>
            </a:extLst>
          </p:cNvPr>
          <p:cNvSpPr/>
          <p:nvPr/>
        </p:nvSpPr>
        <p:spPr>
          <a:xfrm>
            <a:off x="5172075" y="8943975"/>
            <a:ext cx="1957388" cy="40005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100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89FBB75-DEF9-58F4-826C-03F25D9C4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4" y="904111"/>
            <a:ext cx="16016286" cy="847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76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42CE08E-FC22-4316-C236-05FB84E0C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58" y="600077"/>
            <a:ext cx="16395883" cy="87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505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71C0593A-D00A-1238-0010-3D49C3D68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18" y="647902"/>
            <a:ext cx="16159163" cy="877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385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EE73A005-BADC-87FD-39A7-642ED9C54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70" y="457200"/>
            <a:ext cx="16177460" cy="907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22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9C2B137-9BE0-27B0-8471-F78BD42AA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396286"/>
            <a:ext cx="15259050" cy="922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668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285</Words>
  <Application>Microsoft Office PowerPoint</Application>
  <PresentationFormat>Custom</PresentationFormat>
  <Paragraphs>36</Paragraphs>
  <Slides>37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Poppins</vt:lpstr>
      <vt:lpstr>Work Sans</vt:lpstr>
      <vt:lpstr>Arial</vt:lpstr>
      <vt:lpstr>Calibri</vt:lpstr>
      <vt:lpstr>Poppins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imran</dc:creator>
  <cp:lastModifiedBy>imran immu</cp:lastModifiedBy>
  <cp:revision>11</cp:revision>
  <dcterms:modified xsi:type="dcterms:W3CDTF">2023-09-22T06:31:27Z</dcterms:modified>
</cp:coreProperties>
</file>